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</p:sldIdLst>
  <p:sldSz cy="5143500" cx="9144000"/>
  <p:notesSz cx="6858000" cy="9144000"/>
  <p:embeddedFontLst>
    <p:embeddedFont>
      <p:font typeface="Average"/>
      <p:regular r:id="rId24"/>
    </p:embeddedFont>
    <p:embeddedFont>
      <p:font typeface="Oswald"/>
      <p:regular r:id="rId25"/>
      <p:bold r:id="rId2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font" Target="fonts/Average-regular.fntdata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Oswald-bold.fntdata"/><Relationship Id="rId25" Type="http://schemas.openxmlformats.org/officeDocument/2006/relationships/font" Target="fonts/Oswald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d45d67c6a6_1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d45d67c6a6_1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d45d67c6a6_0_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d45d67c6a6_0_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cd7ab841b7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cd7ab841b7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d45d67c6a6_1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d45d67c6a6_1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d45d67c6a6_1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d45d67c6a6_1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cd7a83d78c_1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cd7a83d78c_1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d553a87f67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d553a87f67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d553a87f67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d553a87f67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cd7a83d78c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cd7a83d78c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cd7a83d78c_3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cd7a83d78c_3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d45d67c6a6_1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d45d67c6a6_1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d45d67c6a6_0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d45d67c6a6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cd7194b42e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cd7194b42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d45d67c6a6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d45d67c6a6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d45d67c6a6_0_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d45d67c6a6_0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d45d67c6a6_1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d45d67c6a6_1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d45d67c6a6_0_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d45d67c6a6_0_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4350279" y="2855377"/>
            <a:ext cx="443589" cy="105632"/>
            <a:chOff x="4137525" y="2915950"/>
            <a:chExt cx="869100" cy="207000"/>
          </a:xfrm>
        </p:grpSpPr>
        <p:sp>
          <p:nvSpPr>
            <p:cNvPr id="11" name="Google Shape;11;p2"/>
            <p:cNvSpPr/>
            <p:nvPr/>
          </p:nvSpPr>
          <p:spPr>
            <a:xfrm>
              <a:off x="446857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47996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41375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" name="Google Shape;14;p2"/>
          <p:cNvSpPr txBox="1"/>
          <p:nvPr>
            <p:ph type="ctrTitle"/>
          </p:nvPr>
        </p:nvSpPr>
        <p:spPr>
          <a:xfrm>
            <a:off x="671258" y="990800"/>
            <a:ext cx="7801500" cy="1730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5" name="Google Shape;15;p2"/>
          <p:cNvSpPr txBox="1"/>
          <p:nvPr>
            <p:ph idx="1" type="subTitle"/>
          </p:nvPr>
        </p:nvSpPr>
        <p:spPr>
          <a:xfrm>
            <a:off x="671250" y="3174876"/>
            <a:ext cx="7801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1"/>
          <p:cNvSpPr txBox="1"/>
          <p:nvPr>
            <p:ph hasCustomPrompt="1" type="title"/>
          </p:nvPr>
        </p:nvSpPr>
        <p:spPr>
          <a:xfrm>
            <a:off x="311700" y="1255275"/>
            <a:ext cx="8520600" cy="1890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1" name="Google Shape;51;p11"/>
          <p:cNvSpPr txBox="1"/>
          <p:nvPr>
            <p:ph idx="1" type="body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2" name="Google Shape;52;p11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>
            <p:ph type="title"/>
          </p:nvPr>
        </p:nvSpPr>
        <p:spPr>
          <a:xfrm>
            <a:off x="671250" y="2141250"/>
            <a:ext cx="7852200" cy="861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7" name="Google Shape;27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1" name="Google Shape;31;p6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4" name="Google Shape;34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5" name="Google Shape;35;p7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lt2"/>
        </a:solidFill>
      </p:bgPr>
    </p:bg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/>
          <p:nvPr>
            <p:ph type="title"/>
          </p:nvPr>
        </p:nvSpPr>
        <p:spPr>
          <a:xfrm>
            <a:off x="490250" y="526350"/>
            <a:ext cx="62271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8" name="Google Shape;38;p8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1" name="Google Shape;41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2" name="Google Shape;42;p9"/>
          <p:cNvSpPr txBox="1"/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3" name="Google Shape;43;p9"/>
          <p:cNvSpPr txBox="1"/>
          <p:nvPr>
            <p:ph idx="1" type="subTitle"/>
          </p:nvPr>
        </p:nvSpPr>
        <p:spPr>
          <a:xfrm>
            <a:off x="265500" y="28452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4" name="Google Shape;44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5" name="Google Shape;45;p9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Oswald"/>
              <a:buNone/>
              <a:defRPr sz="21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</a:lstStyle>
          <a:p/>
        </p:txBody>
      </p:sp>
      <p:sp>
        <p:nvSpPr>
          <p:cNvPr id="48" name="Google Shape;48;p10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late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verage"/>
              <a:buChar char="●"/>
              <a:defRPr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●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●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lvl="1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lvl="2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lvl="3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lvl="4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lvl="5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lvl="6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lvl="7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lvl="8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8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9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2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7.xml"/><Relationship Id="rId3" Type="http://schemas.openxmlformats.org/officeDocument/2006/relationships/hyperlink" Target="http://www.youtube.com/watch?v=xmCuTrWNUsc" TargetMode="External"/><Relationship Id="rId4" Type="http://schemas.openxmlformats.org/officeDocument/2006/relationships/image" Target="../media/image13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1.png"/><Relationship Id="rId4" Type="http://schemas.openxmlformats.org/officeDocument/2006/relationships/image" Target="../media/image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3"/>
          <p:cNvSpPr txBox="1"/>
          <p:nvPr>
            <p:ph type="ctrTitle"/>
          </p:nvPr>
        </p:nvSpPr>
        <p:spPr>
          <a:xfrm>
            <a:off x="224125" y="990800"/>
            <a:ext cx="8673300" cy="1730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Craig Kessler, PharmD, Director, Creighton University Medical Center Pharmacy</a:t>
            </a:r>
            <a:endParaRPr/>
          </a:p>
        </p:txBody>
      </p:sp>
      <p:sp>
        <p:nvSpPr>
          <p:cNvPr id="60" name="Google Shape;60;p13"/>
          <p:cNvSpPr txBox="1"/>
          <p:nvPr>
            <p:ph idx="1" type="subTitle"/>
          </p:nvPr>
        </p:nvSpPr>
        <p:spPr>
          <a:xfrm>
            <a:off x="671250" y="3174876"/>
            <a:ext cx="7801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2"/>
                </a:solidFill>
              </a:rPr>
              <a:t>Caralyn Yamasaki, Hana Griffin, Lauren Moser, Mohammed Alsaigh</a:t>
            </a:r>
            <a:endParaRPr>
              <a:solidFill>
                <a:schemeClr val="lt2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2"/>
          <p:cNvSpPr txBox="1"/>
          <p:nvPr>
            <p:ph type="title"/>
          </p:nvPr>
        </p:nvSpPr>
        <p:spPr>
          <a:xfrm>
            <a:off x="671250" y="2141250"/>
            <a:ext cx="7852200" cy="861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Issue #3: 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Finding </a:t>
            </a:r>
            <a:r>
              <a:rPr lang="en"/>
              <a:t>Ways to Grow the Pharmacy as a Business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Solutions</a:t>
            </a:r>
            <a:endParaRPr/>
          </a:p>
        </p:txBody>
      </p:sp>
      <p:sp>
        <p:nvSpPr>
          <p:cNvPr id="130" name="Google Shape;130;p23"/>
          <p:cNvSpPr txBox="1"/>
          <p:nvPr>
            <p:ph idx="1" type="body"/>
          </p:nvPr>
        </p:nvSpPr>
        <p:spPr>
          <a:xfrm>
            <a:off x="311700" y="1152475"/>
            <a:ext cx="46302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683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●"/>
            </a:pPr>
            <a:r>
              <a:rPr lang="en" sz="2200">
                <a:solidFill>
                  <a:schemeClr val="dk1"/>
                </a:solidFill>
              </a:rPr>
              <a:t>Increase sales</a:t>
            </a:r>
            <a:endParaRPr sz="2200">
              <a:solidFill>
                <a:schemeClr val="dk1"/>
              </a:solidFill>
            </a:endParaRPr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" sz="2000">
                <a:solidFill>
                  <a:schemeClr val="dk1"/>
                </a:solidFill>
              </a:rPr>
              <a:t>Place related </a:t>
            </a:r>
            <a:r>
              <a:rPr lang="en" sz="2000">
                <a:solidFill>
                  <a:schemeClr val="dk1"/>
                </a:solidFill>
              </a:rPr>
              <a:t>products</a:t>
            </a:r>
            <a:r>
              <a:rPr lang="en" sz="2000">
                <a:solidFill>
                  <a:schemeClr val="dk1"/>
                </a:solidFill>
              </a:rPr>
              <a:t> nearby</a:t>
            </a:r>
            <a:endParaRPr sz="2000">
              <a:solidFill>
                <a:schemeClr val="dk1"/>
              </a:solidFill>
            </a:endParaRPr>
          </a:p>
          <a:p>
            <a:pPr indent="-3429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en" sz="1800">
                <a:solidFill>
                  <a:schemeClr val="dk1"/>
                </a:solidFill>
              </a:rPr>
              <a:t>Toothbrush next to toothpaste</a:t>
            </a:r>
            <a:endParaRPr>
              <a:solidFill>
                <a:schemeClr val="dk1"/>
              </a:solidFill>
            </a:endParaRPr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" sz="2000">
                <a:solidFill>
                  <a:schemeClr val="dk1"/>
                </a:solidFill>
              </a:rPr>
              <a:t>Efficient Stocking</a:t>
            </a:r>
            <a:endParaRPr sz="2000">
              <a:solidFill>
                <a:schemeClr val="dk1"/>
              </a:solidFill>
            </a:endParaRPr>
          </a:p>
          <a:p>
            <a:pPr indent="-3429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en" sz="1800">
                <a:solidFill>
                  <a:schemeClr val="dk1"/>
                </a:solidFill>
              </a:rPr>
              <a:t>Having a good supply of fast-mover medications (most commonly prescribed medications)</a:t>
            </a:r>
            <a:endParaRPr sz="1800">
              <a:solidFill>
                <a:schemeClr val="dk1"/>
              </a:solidFill>
            </a:endParaRPr>
          </a:p>
        </p:txBody>
      </p:sp>
      <p:pic>
        <p:nvPicPr>
          <p:cNvPr id="131" name="Google Shape;131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94300" y="1170125"/>
            <a:ext cx="323850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23"/>
          <p:cNvSpPr txBox="1"/>
          <p:nvPr/>
        </p:nvSpPr>
        <p:spPr>
          <a:xfrm>
            <a:off x="5094300" y="3403659"/>
            <a:ext cx="1992000" cy="30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2"/>
                </a:solidFill>
                <a:latin typeface="Average"/>
                <a:ea typeface="Average"/>
                <a:cs typeface="Average"/>
                <a:sym typeface="Average"/>
              </a:rPr>
              <a:t>http://www.yorkepharmacy.com</a:t>
            </a:r>
            <a:endParaRPr sz="800">
              <a:solidFill>
                <a:schemeClr val="dk2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Solutions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" name="Google Shape;138;p24"/>
          <p:cNvSpPr txBox="1"/>
          <p:nvPr>
            <p:ph idx="1" type="body"/>
          </p:nvPr>
        </p:nvSpPr>
        <p:spPr>
          <a:xfrm>
            <a:off x="311700" y="1152475"/>
            <a:ext cx="52260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-3683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●"/>
            </a:pPr>
            <a:r>
              <a:rPr lang="en" sz="2200">
                <a:solidFill>
                  <a:schemeClr val="dk1"/>
                </a:solidFill>
              </a:rPr>
              <a:t>Customer convenience</a:t>
            </a:r>
            <a:endParaRPr sz="2200">
              <a:solidFill>
                <a:schemeClr val="dk1"/>
              </a:solidFill>
            </a:endParaRPr>
          </a:p>
          <a:p>
            <a:pPr indent="-3556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○"/>
            </a:pPr>
            <a:r>
              <a:rPr lang="en" sz="2000">
                <a:solidFill>
                  <a:schemeClr val="dk1"/>
                </a:solidFill>
              </a:rPr>
              <a:t>Create a Web or Mobile Application</a:t>
            </a:r>
            <a:endParaRPr sz="2000">
              <a:solidFill>
                <a:schemeClr val="dk1"/>
              </a:solidFill>
            </a:endParaRPr>
          </a:p>
          <a:p>
            <a:pPr indent="-355600" lvl="2" marL="1371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■"/>
            </a:pPr>
            <a:r>
              <a:rPr lang="en" sz="2000">
                <a:solidFill>
                  <a:schemeClr val="dk1"/>
                </a:solidFill>
              </a:rPr>
              <a:t>Shopping online</a:t>
            </a:r>
            <a:endParaRPr sz="2000">
              <a:solidFill>
                <a:schemeClr val="dk1"/>
              </a:solidFill>
            </a:endParaRPr>
          </a:p>
          <a:p>
            <a:pPr indent="-3556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○"/>
            </a:pPr>
            <a:r>
              <a:rPr lang="en" sz="2000">
                <a:solidFill>
                  <a:schemeClr val="dk1"/>
                </a:solidFill>
              </a:rPr>
              <a:t>D</a:t>
            </a:r>
            <a:r>
              <a:rPr lang="en" sz="2000">
                <a:solidFill>
                  <a:schemeClr val="dk1"/>
                </a:solidFill>
              </a:rPr>
              <a:t>e</a:t>
            </a:r>
            <a:r>
              <a:rPr lang="en" sz="2000">
                <a:solidFill>
                  <a:schemeClr val="dk1"/>
                </a:solidFill>
              </a:rPr>
              <a:t>l</a:t>
            </a:r>
            <a:r>
              <a:rPr lang="en" sz="2000">
                <a:solidFill>
                  <a:schemeClr val="dk1"/>
                </a:solidFill>
              </a:rPr>
              <a:t>ivery service</a:t>
            </a:r>
            <a:endParaRPr sz="2000">
              <a:solidFill>
                <a:schemeClr val="dk1"/>
              </a:solidFill>
            </a:endParaRPr>
          </a:p>
          <a:p>
            <a:pPr indent="-342900" lvl="2" marL="1371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</a:pPr>
            <a:r>
              <a:rPr lang="en" sz="1800">
                <a:solidFill>
                  <a:schemeClr val="dk1"/>
                </a:solidFill>
              </a:rPr>
              <a:t>During pandemic</a:t>
            </a:r>
            <a:endParaRPr sz="1800">
              <a:solidFill>
                <a:schemeClr val="dk1"/>
              </a:solidFill>
            </a:endParaRPr>
          </a:p>
          <a:p>
            <a:pPr indent="-3556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○"/>
            </a:pPr>
            <a:r>
              <a:rPr lang="en" sz="2000">
                <a:solidFill>
                  <a:schemeClr val="dk1"/>
                </a:solidFill>
              </a:rPr>
              <a:t>Increase interaction on social media</a:t>
            </a:r>
            <a:endParaRPr sz="2000">
              <a:solidFill>
                <a:schemeClr val="dk1"/>
              </a:solidFill>
            </a:endParaRPr>
          </a:p>
          <a:p>
            <a:pPr indent="-342900" lvl="2" marL="1371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</a:pPr>
            <a:r>
              <a:rPr lang="en" sz="1800">
                <a:solidFill>
                  <a:schemeClr val="dk1"/>
                </a:solidFill>
              </a:rPr>
              <a:t>Social media is the best way to advertise</a:t>
            </a:r>
            <a:endParaRPr sz="1800"/>
          </a:p>
        </p:txBody>
      </p:sp>
      <p:pic>
        <p:nvPicPr>
          <p:cNvPr id="139" name="Google Shape;139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90100" y="1170125"/>
            <a:ext cx="3301501" cy="2446226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24"/>
          <p:cNvSpPr txBox="1"/>
          <p:nvPr/>
        </p:nvSpPr>
        <p:spPr>
          <a:xfrm>
            <a:off x="5690100" y="3554993"/>
            <a:ext cx="3218100" cy="30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2"/>
                </a:solidFill>
                <a:latin typeface="Average"/>
                <a:ea typeface="Average"/>
                <a:cs typeface="Average"/>
                <a:sym typeface="Average"/>
              </a:rPr>
              <a:t>https://www.raconteur.net/convenience-is-key-in-the-digital-age/</a:t>
            </a:r>
            <a:endParaRPr sz="800">
              <a:solidFill>
                <a:schemeClr val="dk2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5"/>
          <p:cNvSpPr txBox="1"/>
          <p:nvPr>
            <p:ph type="title"/>
          </p:nvPr>
        </p:nvSpPr>
        <p:spPr>
          <a:xfrm>
            <a:off x="645900" y="1974750"/>
            <a:ext cx="7852200" cy="1194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Issue #4: 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Poor Reimbursement from Insurance Companies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Issue</a:t>
            </a:r>
            <a:endParaRPr/>
          </a:p>
        </p:txBody>
      </p:sp>
      <p:sp>
        <p:nvSpPr>
          <p:cNvPr id="151" name="Google Shape;151;p26"/>
          <p:cNvSpPr txBox="1"/>
          <p:nvPr>
            <p:ph idx="1" type="body"/>
          </p:nvPr>
        </p:nvSpPr>
        <p:spPr>
          <a:xfrm>
            <a:off x="311700" y="1152475"/>
            <a:ext cx="45720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20000"/>
          </a:bodyPr>
          <a:lstStyle/>
          <a:p>
            <a:pPr indent="-354885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en" sz="2150">
                <a:solidFill>
                  <a:schemeClr val="dk1"/>
                </a:solidFill>
              </a:rPr>
              <a:t>Insurance reimbursement is decreasing</a:t>
            </a:r>
            <a:endParaRPr sz="2150">
              <a:solidFill>
                <a:schemeClr val="dk1"/>
              </a:solidFill>
            </a:endParaRPr>
          </a:p>
          <a:p>
            <a:pPr indent="-32258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○"/>
            </a:pPr>
            <a:r>
              <a:rPr lang="en" sz="1600">
                <a:solidFill>
                  <a:schemeClr val="dk1"/>
                </a:solidFill>
              </a:rPr>
              <a:t>Losing on </a:t>
            </a:r>
            <a:r>
              <a:rPr lang="en" sz="1600">
                <a:solidFill>
                  <a:schemeClr val="dk1"/>
                </a:solidFill>
              </a:rPr>
              <a:t>10-15% of </a:t>
            </a:r>
            <a:r>
              <a:rPr lang="en" sz="1600">
                <a:solidFill>
                  <a:schemeClr val="dk1"/>
                </a:solidFill>
              </a:rPr>
              <a:t>prescriptions</a:t>
            </a:r>
            <a:r>
              <a:rPr lang="en" sz="1600">
                <a:solidFill>
                  <a:schemeClr val="dk1"/>
                </a:solidFill>
              </a:rPr>
              <a:t> filled</a:t>
            </a:r>
            <a:endParaRPr sz="1600">
              <a:solidFill>
                <a:schemeClr val="dk1"/>
              </a:solidFill>
            </a:endParaRPr>
          </a:p>
          <a:p>
            <a:pPr indent="-346075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en" sz="2000">
                <a:solidFill>
                  <a:schemeClr val="dk1"/>
                </a:solidFill>
              </a:rPr>
              <a:t>DIR fees are increasing</a:t>
            </a:r>
            <a:endParaRPr sz="2000">
              <a:solidFill>
                <a:schemeClr val="dk1"/>
              </a:solidFill>
            </a:endParaRPr>
          </a:p>
          <a:p>
            <a:pPr indent="-32258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○"/>
            </a:pPr>
            <a:r>
              <a:rPr lang="en" sz="1600">
                <a:solidFill>
                  <a:schemeClr val="dk1"/>
                </a:solidFill>
              </a:rPr>
              <a:t>Fees that pharmacies are charged, outside of administration fees, that are collected after the point of sale (True North Political Solutions, 2017)</a:t>
            </a:r>
            <a:endParaRPr sz="1600">
              <a:solidFill>
                <a:schemeClr val="dk1"/>
              </a:solidFill>
            </a:endParaRPr>
          </a:p>
          <a:p>
            <a:pPr indent="-32258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○"/>
            </a:pPr>
            <a:r>
              <a:rPr lang="en" sz="1600">
                <a:solidFill>
                  <a:schemeClr val="dk1"/>
                </a:solidFill>
              </a:rPr>
              <a:t>PBM can base fees on performance</a:t>
            </a:r>
            <a:endParaRPr sz="1600">
              <a:solidFill>
                <a:schemeClr val="dk1"/>
              </a:solidFill>
            </a:endParaRPr>
          </a:p>
          <a:p>
            <a:pPr indent="-32258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○"/>
            </a:pPr>
            <a:r>
              <a:rPr lang="en" sz="1600">
                <a:solidFill>
                  <a:schemeClr val="dk1"/>
                </a:solidFill>
              </a:rPr>
              <a:t>Lack of transparency</a:t>
            </a:r>
            <a:endParaRPr sz="1600">
              <a:solidFill>
                <a:schemeClr val="dk1"/>
              </a:solidFill>
            </a:endParaRPr>
          </a:p>
        </p:txBody>
      </p:sp>
      <p:pic>
        <p:nvPicPr>
          <p:cNvPr id="152" name="Google Shape;152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36325" y="0"/>
            <a:ext cx="4007676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Solutions</a:t>
            </a:r>
            <a:endParaRPr/>
          </a:p>
        </p:txBody>
      </p:sp>
      <p:sp>
        <p:nvSpPr>
          <p:cNvPr id="158" name="Google Shape;158;p27"/>
          <p:cNvSpPr txBox="1"/>
          <p:nvPr>
            <p:ph idx="1" type="body"/>
          </p:nvPr>
        </p:nvSpPr>
        <p:spPr>
          <a:xfrm>
            <a:off x="311700" y="1343100"/>
            <a:ext cx="4260300" cy="245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3375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50"/>
              <a:buChar char="●"/>
            </a:pPr>
            <a:r>
              <a:rPr lang="en" sz="1650">
                <a:solidFill>
                  <a:schemeClr val="dk1"/>
                </a:solidFill>
              </a:rPr>
              <a:t>Pharmacys binding together against poor reimbursement</a:t>
            </a:r>
            <a:endParaRPr sz="1650">
              <a:solidFill>
                <a:schemeClr val="dk1"/>
              </a:solidFill>
            </a:endParaRPr>
          </a:p>
          <a:p>
            <a:pPr indent="-333375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50"/>
              <a:buChar char="●"/>
            </a:pPr>
            <a:r>
              <a:rPr lang="en" sz="1650">
                <a:solidFill>
                  <a:schemeClr val="dk1"/>
                </a:solidFill>
              </a:rPr>
              <a:t>Change PBM</a:t>
            </a:r>
            <a:endParaRPr sz="1650">
              <a:solidFill>
                <a:schemeClr val="dk1"/>
              </a:solidFill>
            </a:endParaRPr>
          </a:p>
          <a:p>
            <a:pPr indent="-333375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50"/>
              <a:buChar char="●"/>
            </a:pPr>
            <a:r>
              <a:rPr lang="en" sz="1650">
                <a:solidFill>
                  <a:schemeClr val="dk1"/>
                </a:solidFill>
              </a:rPr>
              <a:t>Improve star rating given by CMS</a:t>
            </a:r>
            <a:endParaRPr sz="1650">
              <a:solidFill>
                <a:schemeClr val="dk1"/>
              </a:solidFill>
            </a:endParaRPr>
          </a:p>
          <a:p>
            <a:pPr indent="-333375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50"/>
              <a:buChar char="●"/>
            </a:pPr>
            <a:r>
              <a:rPr lang="en" sz="1650">
                <a:solidFill>
                  <a:schemeClr val="dk1"/>
                </a:solidFill>
              </a:rPr>
              <a:t>Evaluate which medications DIR targets the most</a:t>
            </a:r>
            <a:endParaRPr sz="1650">
              <a:solidFill>
                <a:schemeClr val="dk1"/>
              </a:solidFill>
            </a:endParaRPr>
          </a:p>
          <a:p>
            <a:pPr indent="-333375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50"/>
              <a:buChar char="●"/>
            </a:pPr>
            <a:r>
              <a:rPr lang="en" sz="1650">
                <a:solidFill>
                  <a:schemeClr val="dk1"/>
                </a:solidFill>
              </a:rPr>
              <a:t>Charge more for </a:t>
            </a:r>
            <a:r>
              <a:rPr lang="en" sz="1650">
                <a:solidFill>
                  <a:schemeClr val="dk1"/>
                </a:solidFill>
              </a:rPr>
              <a:t>prescriptions</a:t>
            </a:r>
            <a:endParaRPr sz="1650">
              <a:solidFill>
                <a:schemeClr val="dk1"/>
              </a:solidFill>
            </a:endParaRPr>
          </a:p>
        </p:txBody>
      </p:sp>
      <p:pic>
        <p:nvPicPr>
          <p:cNvPr id="159" name="Google Shape;159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26234" y="1533775"/>
            <a:ext cx="4267199" cy="2075935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27"/>
          <p:cNvSpPr txBox="1"/>
          <p:nvPr/>
        </p:nvSpPr>
        <p:spPr>
          <a:xfrm>
            <a:off x="4726225" y="3536116"/>
            <a:ext cx="4322400" cy="45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Average"/>
                <a:ea typeface="Average"/>
                <a:cs typeface="Average"/>
                <a:sym typeface="Average"/>
              </a:rPr>
              <a:t>https://www.beckershospitalreview.com/quality/rankings-and-reactions-cms-launches-star-ratings-for-hospitals.html</a:t>
            </a:r>
            <a:endParaRPr sz="900">
              <a:solidFill>
                <a:schemeClr val="dk2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Craig’s advice for those entering Healthcare Management Roles</a:t>
            </a:r>
            <a:endParaRPr/>
          </a:p>
        </p:txBody>
      </p:sp>
      <p:sp>
        <p:nvSpPr>
          <p:cNvPr id="166" name="Google Shape;166;p28"/>
          <p:cNvSpPr txBox="1"/>
          <p:nvPr>
            <p:ph idx="1" type="body"/>
          </p:nvPr>
        </p:nvSpPr>
        <p:spPr>
          <a:xfrm>
            <a:off x="311700" y="1228675"/>
            <a:ext cx="8520600" cy="34164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" sz="2000">
                <a:solidFill>
                  <a:schemeClr val="dk1"/>
                </a:solidFill>
              </a:rPr>
              <a:t>Be the manager that you’d want to have</a:t>
            </a:r>
            <a:endParaRPr sz="2000">
              <a:solidFill>
                <a:schemeClr val="dk1"/>
              </a:solidFill>
            </a:endParaRPr>
          </a:p>
          <a:p>
            <a:pPr indent="-3556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○"/>
            </a:pPr>
            <a:r>
              <a:rPr lang="en" sz="2000">
                <a:solidFill>
                  <a:schemeClr val="dk1"/>
                </a:solidFill>
              </a:rPr>
              <a:t>Reflect on your past experiences</a:t>
            </a:r>
            <a:endParaRPr sz="2000">
              <a:solidFill>
                <a:schemeClr val="dk1"/>
              </a:solidFill>
            </a:endParaRPr>
          </a:p>
          <a:p>
            <a:pPr indent="-3556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○"/>
            </a:pPr>
            <a:r>
              <a:rPr lang="en" sz="2000">
                <a:solidFill>
                  <a:schemeClr val="dk1"/>
                </a:solidFill>
              </a:rPr>
              <a:t>Who was a good manager? Bad manager? </a:t>
            </a:r>
            <a:endParaRPr sz="2000">
              <a:solidFill>
                <a:schemeClr val="dk1"/>
              </a:solidFill>
            </a:endParaRPr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" sz="2000">
                <a:solidFill>
                  <a:schemeClr val="dk1"/>
                </a:solidFill>
              </a:rPr>
              <a:t>Explain why things need to be done rather than throwing out commands</a:t>
            </a:r>
            <a:endParaRPr sz="2000">
              <a:solidFill>
                <a:schemeClr val="dk1"/>
              </a:solidFill>
            </a:endParaRPr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" sz="2000">
                <a:solidFill>
                  <a:schemeClr val="dk1"/>
                </a:solidFill>
              </a:rPr>
              <a:t>Ask, don’t order</a:t>
            </a:r>
            <a:endParaRPr sz="2000">
              <a:solidFill>
                <a:schemeClr val="dk1"/>
              </a:solidFill>
            </a:endParaRPr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" sz="2000">
                <a:solidFill>
                  <a:schemeClr val="dk1"/>
                </a:solidFill>
              </a:rPr>
              <a:t>Don’t yell at your staff</a:t>
            </a:r>
            <a:endParaRPr sz="20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9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Summary Video (2:29)</a:t>
            </a:r>
            <a:endParaRPr/>
          </a:p>
        </p:txBody>
      </p:sp>
      <p:pic>
        <p:nvPicPr>
          <p:cNvPr descr="In little more than a decade, in a market dominated by larger chains, we've been able to build our independent pharmacy, Janzen's, into a success. By Brenda Adams, BSc Pharm -- Owner &amp; Pharmacist... Read more (http://pharmacyu.ca/?p=58)&#10;&#10;Learn more at http://PharmacyU.ca/" id="172" name="Google Shape;172;p29" title="Top 7 strategies for succeeding as an independent pharmacy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07725" y="273750"/>
            <a:ext cx="5652800" cy="3855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3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Sources</a:t>
            </a:r>
            <a:endParaRPr/>
          </a:p>
        </p:txBody>
      </p:sp>
      <p:sp>
        <p:nvSpPr>
          <p:cNvPr id="178" name="Google Shape;178;p3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Lyer, K. (2020, July, 20). 7 Ways to Increase Pharmacy Products Sales for Independent Pharmacy Store. Customer Think.</a:t>
            </a:r>
            <a:endParaRPr sz="12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	https://customerthink.com/7-ways-to-increase-pharmacy-products-sales-for-independent-pharmacy-store/</a:t>
            </a:r>
            <a:endParaRPr sz="12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Marques, S. H., Cardoso, M. G. M. S., &amp; Lindeza, A. C. A. (2017). Do Loyalty Cards Enhance Loyalty in the Pharmaceutical Sector? </a:t>
            </a:r>
            <a:r>
              <a:rPr i="1" lang="en" sz="12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Journal of Relationship </a:t>
            </a:r>
            <a:endParaRPr i="1" sz="12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45720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i="1" lang="en" sz="12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Marketing</a:t>
            </a:r>
            <a:r>
              <a:rPr lang="en" sz="12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, </a:t>
            </a:r>
            <a:r>
              <a:rPr i="1" lang="en" sz="12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16</a:t>
            </a:r>
            <a:r>
              <a:rPr lang="en" sz="12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(2), 143–162. https://doi.org/10.1080/15332667.2016.1242398</a:t>
            </a:r>
            <a:endParaRPr sz="12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True North Political Solutions. (2017, October 25). </a:t>
            </a:r>
            <a:r>
              <a:rPr i="1" lang="en" sz="12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White Paper: DIR Fees Simply Explained</a:t>
            </a:r>
            <a:r>
              <a:rPr lang="en" sz="12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. Pharmacy Times. </a:t>
            </a:r>
            <a:endParaRPr sz="12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101600" lvl="0" marL="3556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https://www.pharmacytimes.com/view/white-paper-dir-fees-simply-explained. </a:t>
            </a:r>
            <a:endParaRPr sz="12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101600" lvl="0" marL="3556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Introduction for Craig Kessler, PharmD, </a:t>
            </a:r>
            <a:r>
              <a:rPr lang="en">
                <a:solidFill>
                  <a:srgbClr val="FFFFFF"/>
                </a:solidFill>
              </a:rPr>
              <a:t>RPh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66" name="Google Shape;66;p14"/>
          <p:cNvSpPr txBox="1"/>
          <p:nvPr>
            <p:ph idx="1" type="body"/>
          </p:nvPr>
        </p:nvSpPr>
        <p:spPr>
          <a:xfrm>
            <a:off x="311700" y="118202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Responsibilities within the Creighton University Medical Center Pharmacy:</a:t>
            </a:r>
            <a:endParaRPr>
              <a:solidFill>
                <a:srgbClr val="FFFFFF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rgbClr val="FFFFFF"/>
              </a:buClr>
              <a:buSzPts val="1800"/>
              <a:buAutoNum type="arabicParenR"/>
            </a:pPr>
            <a:r>
              <a:rPr lang="en">
                <a:solidFill>
                  <a:srgbClr val="FFFFFF"/>
                </a:solidFill>
              </a:rPr>
              <a:t>Make sure all of the licenses are current</a:t>
            </a:r>
            <a:endParaRPr>
              <a:solidFill>
                <a:srgbClr val="FFFFFF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AutoNum type="arabicParenR"/>
            </a:pPr>
            <a:r>
              <a:rPr lang="en">
                <a:solidFill>
                  <a:srgbClr val="FFFFFF"/>
                </a:solidFill>
              </a:rPr>
              <a:t>Point of contact for all business aspects of the pharmacy</a:t>
            </a:r>
            <a:endParaRPr>
              <a:solidFill>
                <a:srgbClr val="FFFFFF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AutoNum type="arabicParenR"/>
            </a:pPr>
            <a:r>
              <a:rPr lang="en">
                <a:solidFill>
                  <a:srgbClr val="FFFFFF"/>
                </a:solidFill>
              </a:rPr>
              <a:t>Hiring and scheduling for pharmacy staff</a:t>
            </a:r>
            <a:endParaRPr>
              <a:solidFill>
                <a:srgbClr val="FFFFFF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AutoNum type="arabicParenR"/>
            </a:pPr>
            <a:r>
              <a:rPr lang="en">
                <a:solidFill>
                  <a:srgbClr val="FFFFFF"/>
                </a:solidFill>
              </a:rPr>
              <a:t>Review insurance claims to ensure </a:t>
            </a:r>
            <a:r>
              <a:rPr lang="en">
                <a:solidFill>
                  <a:srgbClr val="FFFFFF"/>
                </a:solidFill>
              </a:rPr>
              <a:t>max</a:t>
            </a:r>
            <a:r>
              <a:rPr lang="en">
                <a:solidFill>
                  <a:srgbClr val="FFFFFF"/>
                </a:solidFill>
              </a:rPr>
              <a:t> profits/minimal losses</a:t>
            </a:r>
            <a:endParaRPr>
              <a:solidFill>
                <a:srgbClr val="FFFFFF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AutoNum type="arabicParenR"/>
            </a:pPr>
            <a:r>
              <a:rPr lang="en">
                <a:solidFill>
                  <a:srgbClr val="FFFFFF"/>
                </a:solidFill>
              </a:rPr>
              <a:t>Ordering drugs for the pharmacy</a:t>
            </a:r>
            <a:endParaRPr>
              <a:solidFill>
                <a:srgbClr val="FFFFFF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AutoNum type="arabicParenR"/>
            </a:pPr>
            <a:r>
              <a:rPr lang="en">
                <a:solidFill>
                  <a:srgbClr val="FFFFFF"/>
                </a:solidFill>
              </a:rPr>
              <a:t>Make sure projections are met and expenses are within the budget</a:t>
            </a:r>
            <a:endParaRPr>
              <a:solidFill>
                <a:srgbClr val="FFFFFF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AutoNum type="arabicParenR"/>
            </a:pPr>
            <a:r>
              <a:rPr lang="en">
                <a:solidFill>
                  <a:srgbClr val="FFFFFF"/>
                </a:solidFill>
              </a:rPr>
              <a:t>Being the “Pharmacy Dad”</a:t>
            </a: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5"/>
          <p:cNvSpPr txBox="1"/>
          <p:nvPr>
            <p:ph type="title"/>
          </p:nvPr>
        </p:nvSpPr>
        <p:spPr>
          <a:xfrm>
            <a:off x="496800" y="2141250"/>
            <a:ext cx="8150400" cy="861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Issue #1: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Staying Alive and Relevant in a Chain-Driven Industry 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Solutions </a:t>
            </a:r>
            <a:endParaRPr/>
          </a:p>
        </p:txBody>
      </p:sp>
      <p:sp>
        <p:nvSpPr>
          <p:cNvPr id="77" name="Google Shape;77;p16"/>
          <p:cNvSpPr txBox="1"/>
          <p:nvPr>
            <p:ph idx="1" type="body"/>
          </p:nvPr>
        </p:nvSpPr>
        <p:spPr>
          <a:xfrm>
            <a:off x="311700" y="1152475"/>
            <a:ext cx="54447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25000" lnSpcReduction="20000"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en" sz="8000">
                <a:solidFill>
                  <a:schemeClr val="dk1"/>
                </a:solidFill>
              </a:rPr>
              <a:t>Seek new revenue sources through partnerships</a:t>
            </a:r>
            <a:endParaRPr sz="8000">
              <a:solidFill>
                <a:schemeClr val="dk1"/>
              </a:solidFill>
            </a:endParaRPr>
          </a:p>
          <a:p>
            <a:pPr indent="0" lvl="0" marL="9144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00">
              <a:solidFill>
                <a:schemeClr val="dk1"/>
              </a:solidFill>
            </a:endParaRPr>
          </a:p>
          <a:p>
            <a:pPr indent="-355600" lvl="1" marL="13716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○"/>
            </a:pPr>
            <a:r>
              <a:rPr lang="en" sz="8000">
                <a:solidFill>
                  <a:schemeClr val="dk1"/>
                </a:solidFill>
              </a:rPr>
              <a:t>Creighton University and CHI </a:t>
            </a:r>
            <a:endParaRPr sz="80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3738">
              <a:solidFill>
                <a:schemeClr val="dk1"/>
              </a:solidFill>
            </a:endParaRPr>
          </a:p>
          <a:p>
            <a:pPr indent="-355600" lvl="0" marL="4572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en" sz="8000">
                <a:solidFill>
                  <a:schemeClr val="dk1"/>
                </a:solidFill>
              </a:rPr>
              <a:t>Co-Ops/Buying Groups</a:t>
            </a:r>
            <a:endParaRPr sz="80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00">
              <a:solidFill>
                <a:schemeClr val="dk1"/>
              </a:solidFill>
            </a:endParaRPr>
          </a:p>
          <a:p>
            <a:pPr indent="-355600" lvl="1" marL="13716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○"/>
            </a:pPr>
            <a:r>
              <a:rPr lang="en" sz="8000">
                <a:solidFill>
                  <a:schemeClr val="dk1"/>
                </a:solidFill>
              </a:rPr>
              <a:t>Nebraska </a:t>
            </a:r>
            <a:r>
              <a:rPr lang="en" sz="8000">
                <a:solidFill>
                  <a:schemeClr val="dk1"/>
                </a:solidFill>
              </a:rPr>
              <a:t>Pharmacists</a:t>
            </a:r>
            <a:r>
              <a:rPr lang="en" sz="8000">
                <a:solidFill>
                  <a:schemeClr val="dk1"/>
                </a:solidFill>
              </a:rPr>
              <a:t> Association </a:t>
            </a:r>
            <a:endParaRPr sz="80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3738">
              <a:solidFill>
                <a:schemeClr val="dk1"/>
              </a:solidFill>
            </a:endParaRPr>
          </a:p>
          <a:p>
            <a:pPr indent="0" lvl="0" marL="9144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8000">
              <a:solidFill>
                <a:schemeClr val="dk1"/>
              </a:solidFill>
            </a:endParaRPr>
          </a:p>
          <a:p>
            <a:pPr indent="0" lvl="0" marL="13716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chemeClr val="dk1"/>
              </a:solidFill>
            </a:endParaRPr>
          </a:p>
          <a:p>
            <a:pPr indent="0" lvl="0" marL="13716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2200">
              <a:solidFill>
                <a:schemeClr val="dk1"/>
              </a:solidFill>
            </a:endParaRPr>
          </a:p>
        </p:txBody>
      </p:sp>
      <p:pic>
        <p:nvPicPr>
          <p:cNvPr id="78" name="Google Shape;78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03300" y="2506325"/>
            <a:ext cx="1787150" cy="1787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05875" y="1017736"/>
            <a:ext cx="3382024" cy="12767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Solutions </a:t>
            </a:r>
            <a:endParaRPr/>
          </a:p>
        </p:txBody>
      </p:sp>
      <p:sp>
        <p:nvSpPr>
          <p:cNvPr id="85" name="Google Shape;85;p17"/>
          <p:cNvSpPr txBox="1"/>
          <p:nvPr>
            <p:ph idx="1" type="body"/>
          </p:nvPr>
        </p:nvSpPr>
        <p:spPr>
          <a:xfrm>
            <a:off x="242700" y="1190400"/>
            <a:ext cx="5905800" cy="395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" sz="2000">
                <a:solidFill>
                  <a:schemeClr val="dk1"/>
                </a:solidFill>
              </a:rPr>
              <a:t>Offer services unique to independent pharmacy</a:t>
            </a:r>
            <a:endParaRPr sz="2000">
              <a:solidFill>
                <a:schemeClr val="dk1"/>
              </a:solidFill>
            </a:endParaRPr>
          </a:p>
          <a:p>
            <a:pPr indent="-3556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" sz="2000">
                <a:solidFill>
                  <a:schemeClr val="dk1"/>
                </a:solidFill>
              </a:rPr>
              <a:t>Find ways to be convenient </a:t>
            </a:r>
            <a:endParaRPr sz="2000">
              <a:solidFill>
                <a:schemeClr val="dk1"/>
              </a:solidFill>
            </a:endParaRPr>
          </a:p>
          <a:p>
            <a:pPr indent="-3556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" sz="2000">
                <a:solidFill>
                  <a:schemeClr val="dk1"/>
                </a:solidFill>
              </a:rPr>
              <a:t>Educate customers </a:t>
            </a:r>
            <a:endParaRPr sz="2000">
              <a:solidFill>
                <a:schemeClr val="dk1"/>
              </a:solidFill>
            </a:endParaRPr>
          </a:p>
          <a:p>
            <a:pPr indent="-3556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" sz="2000">
                <a:solidFill>
                  <a:schemeClr val="dk1"/>
                </a:solidFill>
              </a:rPr>
              <a:t>Personalize communication and care</a:t>
            </a:r>
            <a:endParaRPr sz="2000">
              <a:solidFill>
                <a:schemeClr val="dk1"/>
              </a:solidFill>
            </a:endParaRPr>
          </a:p>
          <a:p>
            <a:pPr indent="-3556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" sz="2000">
                <a:solidFill>
                  <a:schemeClr val="dk1"/>
                </a:solidFill>
              </a:rPr>
              <a:t>Be a voice in the community</a:t>
            </a:r>
            <a:endParaRPr sz="2000">
              <a:solidFill>
                <a:schemeClr val="dk1"/>
              </a:solidFill>
            </a:endParaRPr>
          </a:p>
        </p:txBody>
      </p:sp>
      <p:pic>
        <p:nvPicPr>
          <p:cNvPr id="86" name="Google Shape;86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99225" y="666263"/>
            <a:ext cx="2869350" cy="3810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8"/>
          <p:cNvSpPr txBox="1"/>
          <p:nvPr>
            <p:ph type="title"/>
          </p:nvPr>
        </p:nvSpPr>
        <p:spPr>
          <a:xfrm>
            <a:off x="335025" y="2141250"/>
            <a:ext cx="8474100" cy="861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Issue #2: 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Keeping Patients Coming Back to Their Pharmacy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Solutions</a:t>
            </a:r>
            <a:endParaRPr/>
          </a:p>
        </p:txBody>
      </p:sp>
      <p:sp>
        <p:nvSpPr>
          <p:cNvPr id="97" name="Google Shape;97;p19"/>
          <p:cNvSpPr txBox="1"/>
          <p:nvPr>
            <p:ph idx="1" type="body"/>
          </p:nvPr>
        </p:nvSpPr>
        <p:spPr>
          <a:xfrm>
            <a:off x="311700" y="1152475"/>
            <a:ext cx="49698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683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●"/>
            </a:pPr>
            <a:r>
              <a:rPr lang="en" sz="2200">
                <a:solidFill>
                  <a:schemeClr val="dk1"/>
                </a:solidFill>
              </a:rPr>
              <a:t>Offer </a:t>
            </a:r>
            <a:r>
              <a:rPr lang="en" sz="2200">
                <a:solidFill>
                  <a:schemeClr val="dk1"/>
                </a:solidFill>
              </a:rPr>
              <a:t>additional</a:t>
            </a:r>
            <a:r>
              <a:rPr lang="en" sz="2200">
                <a:solidFill>
                  <a:schemeClr val="dk1"/>
                </a:solidFill>
              </a:rPr>
              <a:t> services</a:t>
            </a:r>
            <a:endParaRPr sz="2200">
              <a:solidFill>
                <a:schemeClr val="dk1"/>
              </a:solidFill>
            </a:endParaRPr>
          </a:p>
          <a:p>
            <a:pPr indent="-3556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○"/>
            </a:pPr>
            <a:r>
              <a:rPr lang="en" sz="2000">
                <a:solidFill>
                  <a:schemeClr val="dk1"/>
                </a:solidFill>
              </a:rPr>
              <a:t>Med-packing</a:t>
            </a:r>
            <a:endParaRPr sz="2000">
              <a:solidFill>
                <a:schemeClr val="dk1"/>
              </a:solidFill>
            </a:endParaRPr>
          </a:p>
          <a:p>
            <a:pPr indent="-342900" lvl="2" marL="1371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</a:pPr>
            <a:r>
              <a:rPr lang="en" sz="1800">
                <a:solidFill>
                  <a:schemeClr val="dk1"/>
                </a:solidFill>
              </a:rPr>
              <a:t>Increases adherence to medications</a:t>
            </a:r>
            <a:endParaRPr sz="1800">
              <a:solidFill>
                <a:schemeClr val="dk1"/>
              </a:solidFill>
            </a:endParaRPr>
          </a:p>
          <a:p>
            <a:pPr indent="-3556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○"/>
            </a:pPr>
            <a:r>
              <a:rPr lang="en" sz="2000">
                <a:solidFill>
                  <a:schemeClr val="dk1"/>
                </a:solidFill>
              </a:rPr>
              <a:t>Interpretive services</a:t>
            </a:r>
            <a:endParaRPr sz="2000">
              <a:solidFill>
                <a:schemeClr val="dk1"/>
              </a:solidFill>
            </a:endParaRPr>
          </a:p>
          <a:p>
            <a:pPr indent="-342900" lvl="2" marL="1371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</a:pPr>
            <a:r>
              <a:rPr lang="en" sz="1800">
                <a:solidFill>
                  <a:schemeClr val="dk1"/>
                </a:solidFill>
              </a:rPr>
              <a:t>Patient counseling for those with limited English</a:t>
            </a:r>
            <a:endParaRPr sz="1800">
              <a:solidFill>
                <a:schemeClr val="dk1"/>
              </a:solidFill>
            </a:endParaRPr>
          </a:p>
        </p:txBody>
      </p:sp>
      <p:pic>
        <p:nvPicPr>
          <p:cNvPr id="98" name="Google Shape;98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46425" y="334350"/>
            <a:ext cx="2670758" cy="2079750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19"/>
          <p:cNvSpPr txBox="1"/>
          <p:nvPr/>
        </p:nvSpPr>
        <p:spPr>
          <a:xfrm>
            <a:off x="5582550" y="2356200"/>
            <a:ext cx="27486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2"/>
                </a:solidFill>
                <a:latin typeface="Average"/>
                <a:ea typeface="Average"/>
                <a:cs typeface="Average"/>
                <a:sym typeface="Average"/>
              </a:rPr>
              <a:t>https://medicationpackagingsolutions.com/suremed-7-day-multi-med-card.html</a:t>
            </a:r>
            <a:endParaRPr sz="800">
              <a:solidFill>
                <a:schemeClr val="dk2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  <p:pic>
        <p:nvPicPr>
          <p:cNvPr id="100" name="Google Shape;100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14975" y="2864450"/>
            <a:ext cx="2533650" cy="1809750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19"/>
          <p:cNvSpPr txBox="1"/>
          <p:nvPr/>
        </p:nvSpPr>
        <p:spPr>
          <a:xfrm>
            <a:off x="5646425" y="4674200"/>
            <a:ext cx="27486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2"/>
                </a:solidFill>
                <a:latin typeface="Average"/>
                <a:ea typeface="Average"/>
                <a:cs typeface="Average"/>
                <a:sym typeface="Average"/>
              </a:rPr>
              <a:t>https://www.creativesafetysupply.com/interpretive-services-with-icon-landscape-v2-wall-sign/</a:t>
            </a:r>
            <a:endParaRPr sz="800">
              <a:solidFill>
                <a:schemeClr val="dk2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Solutions</a:t>
            </a:r>
            <a:endParaRPr/>
          </a:p>
        </p:txBody>
      </p:sp>
      <p:sp>
        <p:nvSpPr>
          <p:cNvPr id="107" name="Google Shape;107;p20"/>
          <p:cNvSpPr txBox="1"/>
          <p:nvPr>
            <p:ph idx="1" type="body"/>
          </p:nvPr>
        </p:nvSpPr>
        <p:spPr>
          <a:xfrm>
            <a:off x="311700" y="1152475"/>
            <a:ext cx="5226000" cy="361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/>
          </a:bodyPr>
          <a:lstStyle/>
          <a:p>
            <a:pPr indent="-370522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en" sz="2416">
                <a:solidFill>
                  <a:schemeClr val="dk1"/>
                </a:solidFill>
              </a:rPr>
              <a:t>Offer Pharmacy Loyalty Programs</a:t>
            </a:r>
            <a:endParaRPr sz="2416">
              <a:solidFill>
                <a:schemeClr val="dk1"/>
              </a:solidFill>
            </a:endParaRPr>
          </a:p>
          <a:p>
            <a:pPr indent="-354885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○"/>
            </a:pPr>
            <a:r>
              <a:rPr lang="en" sz="2150">
                <a:solidFill>
                  <a:schemeClr val="dk1"/>
                </a:solidFill>
              </a:rPr>
              <a:t>Pharmacy cards</a:t>
            </a:r>
            <a:endParaRPr sz="2150">
              <a:solidFill>
                <a:schemeClr val="dk1"/>
              </a:solidFill>
            </a:endParaRPr>
          </a:p>
          <a:p>
            <a:pPr indent="-340201" lvl="2" marL="1371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■"/>
            </a:pPr>
            <a:r>
              <a:rPr lang="en" sz="1900">
                <a:solidFill>
                  <a:schemeClr val="dk1"/>
                </a:solidFill>
              </a:rPr>
              <a:t>Accrue points from purchasing non-prescription drugs, health and wellness products, and pharmaceutical services (Marques et al., 2017)</a:t>
            </a:r>
            <a:endParaRPr sz="1900">
              <a:solidFill>
                <a:schemeClr val="dk1"/>
              </a:solidFill>
            </a:endParaRPr>
          </a:p>
          <a:p>
            <a:pPr indent="-340201" lvl="2" marL="1371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■"/>
            </a:pPr>
            <a:r>
              <a:rPr lang="en" sz="1900">
                <a:solidFill>
                  <a:schemeClr val="dk1"/>
                </a:solidFill>
              </a:rPr>
              <a:t>Exchange </a:t>
            </a:r>
            <a:r>
              <a:rPr lang="en" sz="1900">
                <a:solidFill>
                  <a:schemeClr val="dk1"/>
                </a:solidFill>
              </a:rPr>
              <a:t>accumulated</a:t>
            </a:r>
            <a:r>
              <a:rPr lang="en" sz="1900">
                <a:solidFill>
                  <a:schemeClr val="dk1"/>
                </a:solidFill>
              </a:rPr>
              <a:t> points for all products, excluding prescription drugs</a:t>
            </a:r>
            <a:endParaRPr sz="1900">
              <a:solidFill>
                <a:schemeClr val="dk1"/>
              </a:solidFill>
            </a:endParaRPr>
          </a:p>
        </p:txBody>
      </p:sp>
      <p:pic>
        <p:nvPicPr>
          <p:cNvPr id="108" name="Google Shape;108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40850" y="1475600"/>
            <a:ext cx="3301500" cy="1857094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20"/>
          <p:cNvSpPr txBox="1"/>
          <p:nvPr/>
        </p:nvSpPr>
        <p:spPr>
          <a:xfrm>
            <a:off x="5557450" y="3283425"/>
            <a:ext cx="34683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2"/>
                </a:solidFill>
                <a:latin typeface="Average"/>
                <a:ea typeface="Average"/>
                <a:cs typeface="Average"/>
                <a:sym typeface="Average"/>
              </a:rPr>
              <a:t>https://www.telusinternational.com/articles/loyalty-programs-drive-customer-loyalty</a:t>
            </a:r>
            <a:endParaRPr sz="800">
              <a:solidFill>
                <a:schemeClr val="dk2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Solutions</a:t>
            </a:r>
            <a:endParaRPr/>
          </a:p>
        </p:txBody>
      </p:sp>
      <p:sp>
        <p:nvSpPr>
          <p:cNvPr id="115" name="Google Shape;115;p21"/>
          <p:cNvSpPr txBox="1"/>
          <p:nvPr>
            <p:ph idx="1" type="body"/>
          </p:nvPr>
        </p:nvSpPr>
        <p:spPr>
          <a:xfrm>
            <a:off x="311700" y="1152475"/>
            <a:ext cx="5028900" cy="348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683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●"/>
            </a:pPr>
            <a:r>
              <a:rPr lang="en" sz="2200">
                <a:solidFill>
                  <a:schemeClr val="dk1"/>
                </a:solidFill>
              </a:rPr>
              <a:t>Provide quality customer service</a:t>
            </a:r>
            <a:endParaRPr sz="2200">
              <a:solidFill>
                <a:schemeClr val="dk1"/>
              </a:solidFill>
            </a:endParaRPr>
          </a:p>
          <a:p>
            <a:pPr indent="-3556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○"/>
            </a:pPr>
            <a:r>
              <a:rPr lang="en" sz="2000">
                <a:solidFill>
                  <a:schemeClr val="dk1"/>
                </a:solidFill>
              </a:rPr>
              <a:t>Expand pharmacy staff training</a:t>
            </a:r>
            <a:endParaRPr sz="2000">
              <a:solidFill>
                <a:schemeClr val="dk1"/>
              </a:solidFill>
            </a:endParaRPr>
          </a:p>
          <a:p>
            <a:pPr indent="-342900" lvl="2" marL="1371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</a:pPr>
            <a:r>
              <a:rPr lang="en" sz="1800">
                <a:solidFill>
                  <a:schemeClr val="dk1"/>
                </a:solidFill>
              </a:rPr>
              <a:t>Get to know your patients</a:t>
            </a:r>
            <a:endParaRPr sz="1800">
              <a:solidFill>
                <a:schemeClr val="dk1"/>
              </a:solidFill>
            </a:endParaRPr>
          </a:p>
          <a:p>
            <a:pPr indent="-342900" lvl="2" marL="1371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</a:pPr>
            <a:r>
              <a:rPr lang="en" sz="1800">
                <a:solidFill>
                  <a:schemeClr val="dk1"/>
                </a:solidFill>
              </a:rPr>
              <a:t>“Treat your patients as if they were your mother, brother, sister, etc.” -Craig Kessler, PharmD</a:t>
            </a:r>
            <a:endParaRPr sz="1800">
              <a:solidFill>
                <a:schemeClr val="dk1"/>
              </a:solidFill>
            </a:endParaRPr>
          </a:p>
          <a:p>
            <a:pPr indent="-342900" lvl="2" marL="1371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</a:pPr>
            <a:r>
              <a:rPr lang="en" sz="1800">
                <a:solidFill>
                  <a:schemeClr val="dk1"/>
                </a:solidFill>
              </a:rPr>
              <a:t>Don’t treat to make money, treat to improve the health of the patient</a:t>
            </a:r>
            <a:endParaRPr sz="1800">
              <a:solidFill>
                <a:schemeClr val="dk1"/>
              </a:solidFill>
            </a:endParaRPr>
          </a:p>
        </p:txBody>
      </p:sp>
      <p:pic>
        <p:nvPicPr>
          <p:cNvPr id="116" name="Google Shape;116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09200" y="445025"/>
            <a:ext cx="2730000" cy="182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21"/>
          <p:cNvSpPr txBox="1"/>
          <p:nvPr/>
        </p:nvSpPr>
        <p:spPr>
          <a:xfrm>
            <a:off x="6109200" y="2219275"/>
            <a:ext cx="27300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2"/>
                </a:solidFill>
                <a:latin typeface="Average"/>
                <a:ea typeface="Average"/>
                <a:cs typeface="Average"/>
                <a:sym typeface="Average"/>
              </a:rPr>
              <a:t>https://www.wordstream.com/blog/ws/2016/11/10/customer-loyalty</a:t>
            </a:r>
            <a:endParaRPr sz="800">
              <a:solidFill>
                <a:schemeClr val="dk2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  <p:pic>
        <p:nvPicPr>
          <p:cNvPr id="118" name="Google Shape;118;p21"/>
          <p:cNvPicPr preferRelativeResize="0"/>
          <p:nvPr/>
        </p:nvPicPr>
        <p:blipFill rotWithShape="1">
          <a:blip r:embed="rId4">
            <a:alphaModFix/>
          </a:blip>
          <a:srcRect b="0" l="11342" r="6643" t="0"/>
          <a:stretch/>
        </p:blipFill>
        <p:spPr>
          <a:xfrm>
            <a:off x="5567850" y="2745375"/>
            <a:ext cx="3271350" cy="182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21"/>
          <p:cNvSpPr txBox="1"/>
          <p:nvPr/>
        </p:nvSpPr>
        <p:spPr>
          <a:xfrm>
            <a:off x="6523625" y="4509750"/>
            <a:ext cx="14478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2"/>
                </a:solidFill>
                <a:latin typeface="Average"/>
                <a:ea typeface="Average"/>
                <a:cs typeface="Average"/>
                <a:sym typeface="Average"/>
              </a:rPr>
              <a:t>https://spahp.creighton.edu/</a:t>
            </a:r>
            <a:endParaRPr sz="800">
              <a:solidFill>
                <a:schemeClr val="dk2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late">
  <a:themeElements>
    <a:clrScheme name="Slate">
      <a:dk1>
        <a:srgbClr val="FFFFFF"/>
      </a:dk1>
      <a:lt1>
        <a:srgbClr val="37474F"/>
      </a:lt1>
      <a:dk2>
        <a:srgbClr val="9E9E9E"/>
      </a:dk2>
      <a:lt2>
        <a:srgbClr val="E0E0E0"/>
      </a:lt2>
      <a:accent1>
        <a:srgbClr val="616161"/>
      </a:accent1>
      <a:accent2>
        <a:srgbClr val="78909C"/>
      </a:accent2>
      <a:accent3>
        <a:srgbClr val="CACACA"/>
      </a:accent3>
      <a:accent4>
        <a:srgbClr val="64FFDA"/>
      </a:accent4>
      <a:accent5>
        <a:srgbClr val="FFD966"/>
      </a:accent5>
      <a:accent6>
        <a:srgbClr val="F5F5F5"/>
      </a:accent6>
      <a:hlink>
        <a:srgbClr val="FFD966"/>
      </a:hlink>
      <a:folHlink>
        <a:srgbClr val="FFD96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